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68" r:id="rId6"/>
    <p:sldId id="259" r:id="rId7"/>
    <p:sldId id="257" r:id="rId8"/>
    <p:sldId id="258" r:id="rId9"/>
    <p:sldId id="264" r:id="rId10"/>
    <p:sldId id="267" r:id="rId11"/>
    <p:sldId id="266" r:id="rId12"/>
    <p:sldId id="265" r:id="rId13"/>
    <p:sldId id="260" r:id="rId14"/>
    <p:sldId id="262" r:id="rId15"/>
    <p:sldId id="263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88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0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9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1D2DC-967B-944C-9EE1-CD53E947917F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D6C0A-85CC-9243-AA63-02F84FB73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4983" y="612844"/>
            <a:ext cx="793728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8000"/>
                </a:solidFill>
              </a:rPr>
              <a:t>Hyperspectral</a:t>
            </a:r>
            <a:r>
              <a:rPr lang="en-US" sz="2400" b="1" dirty="0">
                <a:solidFill>
                  <a:srgbClr val="008000"/>
                </a:solidFill>
              </a:rPr>
              <a:t> imaging</a:t>
            </a:r>
            <a:endParaRPr lang="en-US" sz="2400" dirty="0">
              <a:solidFill>
                <a:srgbClr val="008000"/>
              </a:solidFill>
            </a:endParaRPr>
          </a:p>
          <a:p>
            <a:endParaRPr lang="en-US" dirty="0"/>
          </a:p>
          <a:p>
            <a:pPr marL="285750" lvl="0" indent="-285750">
              <a:buFont typeface="Arial"/>
              <a:buChar char="•"/>
            </a:pPr>
            <a:r>
              <a:rPr lang="en-US" dirty="0"/>
              <a:t>The main objective of imaging spectroscopy is to measure the spectral signatures and/or chemical composition of all features within the sensor's field of view.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Each pixel across a sequence of continuous, narrow spectral bands, contains both spatial and spectral properties.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Pixels are sampled across many narrowband images at a particular spatial location within the "spectral cube", resulting in a one-dimensional spectrum.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The spectrum can be used to identify and characterize a particular feature within the scene, based on unique spectral signatures or "fingerprints". </a:t>
            </a:r>
          </a:p>
        </p:txBody>
      </p:sp>
    </p:spTree>
    <p:extLst>
      <p:ext uri="{BB962C8B-B14F-4D97-AF65-F5344CB8AC3E}">
        <p14:creationId xmlns:p14="http://schemas.microsoft.com/office/powerpoint/2010/main" val="349271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2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31" y="823456"/>
            <a:ext cx="6385026" cy="48629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20737" y="6072261"/>
            <a:ext cx="63457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www.markelowitz.com</a:t>
            </a:r>
            <a:r>
              <a:rPr lang="en-US" sz="1000" dirty="0"/>
              <a:t>/</a:t>
            </a:r>
            <a:r>
              <a:rPr lang="en-US" sz="1000" dirty="0" err="1"/>
              <a:t>Hyperspectral.html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691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1"/>
          <a:stretch/>
        </p:blipFill>
        <p:spPr bwMode="auto">
          <a:xfrm>
            <a:off x="1600200" y="1011957"/>
            <a:ext cx="5943600" cy="3937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63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 smtClean="0">
                <a:solidFill>
                  <a:srgbClr val="008000"/>
                </a:solidFill>
              </a:rPr>
              <a:t>Data</a:t>
            </a:r>
            <a:endParaRPr lang="en-US" sz="25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702991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Image data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Measured at 5 different vegetative stages in the crop cycle. 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Measured using a multispectral camera, 62 wavelength bands between 400 to 850 nm.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Phenotypic data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465 maize hybrids tested in 12 trials (11 under heat-drought stress and 1 under well-watered condition).</a:t>
            </a:r>
          </a:p>
          <a:p>
            <a:pPr lvl="0"/>
            <a:r>
              <a:rPr lang="en-US" dirty="0"/>
              <a:t>Trials were laid in a alpha lattice design wit 2 or 3 replicates </a:t>
            </a:r>
          </a:p>
          <a:p>
            <a:pPr lvl="0"/>
            <a:r>
              <a:rPr lang="en-US" dirty="0"/>
              <a:t>Grain yield measured in ton/ha.</a:t>
            </a:r>
          </a:p>
        </p:txBody>
      </p:sp>
    </p:spTree>
    <p:extLst>
      <p:ext uri="{BB962C8B-B14F-4D97-AF65-F5344CB8AC3E}">
        <p14:creationId xmlns:p14="http://schemas.microsoft.com/office/powerpoint/2010/main" val="307318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189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159" y="6051907"/>
            <a:ext cx="51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NNL1: Lambda1=0.001, (50,40) nodes</a:t>
            </a:r>
          </a:p>
          <a:p>
            <a:r>
              <a:rPr lang="en-US" dirty="0" smtClean="0"/>
              <a:t>NNL2: </a:t>
            </a:r>
            <a:r>
              <a:rPr lang="en-US" dirty="0"/>
              <a:t>Lambda1=</a:t>
            </a:r>
            <a:r>
              <a:rPr lang="en-US" dirty="0" smtClean="0"/>
              <a:t>0.01</a:t>
            </a:r>
            <a:r>
              <a:rPr lang="en-US" dirty="0"/>
              <a:t>, (50,40) </a:t>
            </a:r>
            <a:r>
              <a:rPr lang="en-US" dirty="0" smtClean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9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7" y="2089644"/>
            <a:ext cx="7721600" cy="248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347" y="1071485"/>
            <a:ext cx="74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between observed and predicted values for each trial and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6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6900"/>
            <a:ext cx="8826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72</Words>
  <Application>Microsoft Macintosh PowerPoint</Application>
  <PresentationFormat>On-screen Show (4:3)</PresentationFormat>
  <Paragraphs>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Epidemiology</dc:creator>
  <cp:lastModifiedBy>Epidemiology</cp:lastModifiedBy>
  <cp:revision>8</cp:revision>
  <dcterms:created xsi:type="dcterms:W3CDTF">2017-05-12T16:00:18Z</dcterms:created>
  <dcterms:modified xsi:type="dcterms:W3CDTF">2017-05-26T08:23:55Z</dcterms:modified>
</cp:coreProperties>
</file>